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72" r:id="rId1"/>
  </p:sldMasterIdLst>
  <p:sldIdLst>
    <p:sldId id="256" r:id="rId2"/>
    <p:sldId id="257" r:id="rId3"/>
    <p:sldId id="273" r:id="rId4"/>
    <p:sldId id="258" r:id="rId5"/>
    <p:sldId id="259" r:id="rId6"/>
    <p:sldId id="260" r:id="rId7"/>
    <p:sldId id="261" r:id="rId8"/>
    <p:sldId id="262" r:id="rId9"/>
    <p:sldId id="263" r:id="rId10"/>
    <p:sldId id="267" r:id="rId11"/>
    <p:sldId id="264" r:id="rId12"/>
    <p:sldId id="265" r:id="rId13"/>
    <p:sldId id="268" r:id="rId14"/>
    <p:sldId id="269" r:id="rId15"/>
    <p:sldId id="270" r:id="rId16"/>
    <p:sldId id="271" r:id="rId17"/>
    <p:sldId id="272" r:id="rId18"/>
    <p:sldId id="275" r:id="rId19"/>
    <p:sldId id="274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46" d="100"/>
          <a:sy n="146" d="100"/>
        </p:scale>
        <p:origin x="-376" y="-10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printerSettings" Target="printerSettings/printerSettings1.bin"/><Relationship Id="rId22" Type="http://schemas.openxmlformats.org/officeDocument/2006/relationships/presProps" Target="presProps.xml"/><Relationship Id="rId23" Type="http://schemas.openxmlformats.org/officeDocument/2006/relationships/viewProps" Target="viewProps.xml"/><Relationship Id="rId24" Type="http://schemas.openxmlformats.org/officeDocument/2006/relationships/theme" Target="theme/theme1.xml"/><Relationship Id="rId25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Relationship Id="rId3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Relationship Id="rId3" Type="http://schemas.openxmlformats.org/officeDocument/2006/relationships/image" Target="../media/image4.pn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Relationship Id="rId3" Type="http://schemas.openxmlformats.org/officeDocument/2006/relationships/image" Target="../media/image4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891821" y="5617774"/>
            <a:ext cx="7382935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989952" y="1016990"/>
            <a:ext cx="7179733" cy="4831643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990600" y="1009650"/>
            <a:ext cx="7179733" cy="4831643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769521" y="702069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7855433" y="749720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01" y="1794935"/>
            <a:ext cx="5723468" cy="1828090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27200" y="3736622"/>
            <a:ext cx="5712179" cy="1524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70676" y="5357592"/>
            <a:ext cx="1213821" cy="365125"/>
          </a:xfrm>
        </p:spPr>
        <p:txBody>
          <a:bodyPr/>
          <a:lstStyle/>
          <a:p>
            <a:fld id="{7D0065BE-0657-4A47-90AD-C21C55E16B19}" type="datetime4">
              <a:rPr lang="en-US" smtClean="0"/>
              <a:pPr/>
              <a:t>October 21, 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74044" y="5357592"/>
            <a:ext cx="5034845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13930" y="5357592"/>
            <a:ext cx="554023" cy="365125"/>
          </a:xfrm>
        </p:spPr>
        <p:txBody>
          <a:bodyPr/>
          <a:lstStyle>
            <a:lvl1pPr algn="ctr">
              <a:defRPr/>
            </a:lvl1pPr>
          </a:lstStyle>
          <a:p>
            <a:fld id="{2754ED01-E2A0-4C1E-8E21-014B9904157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6C3AA4-67BE-44F7-809A-3582401494AF}" type="datetime4">
              <a:rPr lang="en-US" smtClean="0"/>
              <a:pPr/>
              <a:t>October 21, 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925690"/>
            <a:ext cx="1430867" cy="476391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8221" y="1106312"/>
            <a:ext cx="5178779" cy="440266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172EEB-1769-4776-AD69-E7C1260563EB}" type="datetime4">
              <a:rPr lang="en-US" smtClean="0"/>
              <a:pPr/>
              <a:t>October 21, 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7BB8AF-C16A-4836-A92D-61834B5F0BA5}" type="datetime4">
              <a:rPr lang="en-US" smtClean="0"/>
              <a:pPr/>
              <a:t>October 21, 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979" y="2239430"/>
            <a:ext cx="6254044" cy="1362075"/>
          </a:xfrm>
        </p:spPr>
        <p:txBody>
          <a:bodyPr anchor="b"/>
          <a:lstStyle>
            <a:lvl1pPr algn="ctr">
              <a:defRPr sz="4000" b="0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6267" y="3725334"/>
            <a:ext cx="6231467" cy="1309511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7D2193-4505-4A75-99BB-880C6989A757}" type="datetime4">
              <a:rPr lang="en-US" smtClean="0"/>
              <a:pPr/>
              <a:t>October 21, 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3A18F4-33C3-445B-924C-31108C51719C}" type="datetime4">
              <a:rPr lang="en-US" smtClean="0"/>
              <a:pPr/>
              <a:t>October 21, 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98448" y="2121407"/>
            <a:ext cx="3200400" cy="360273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63440" y="2119313"/>
            <a:ext cx="3200400" cy="36052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7869" y="2122312"/>
            <a:ext cx="2939521" cy="820208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10669" y="2122311"/>
            <a:ext cx="2944368" cy="822960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F7543A-E259-478F-9E0D-57BA40E442B7}" type="datetime4">
              <a:rPr lang="en-US" smtClean="0"/>
              <a:pPr/>
              <a:t>October 21, 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298448" y="2944368"/>
            <a:ext cx="3227832" cy="277977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5151" y="2944813"/>
            <a:ext cx="3227832" cy="277977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B012D-77A1-44B0-BB26-329BA1EE55C9}" type="datetime4">
              <a:rPr lang="en-US" smtClean="0"/>
              <a:pPr/>
              <a:t>October 21, 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B7499E-3031-413E-B01E-B94970708CAA}" type="datetime4">
              <a:rPr lang="en-US" smtClean="0"/>
              <a:pPr/>
              <a:t>October 21, 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Freeform 1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 rot="60000">
            <a:off x="4471416" y="603504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 rot="21540000">
            <a:off x="749808" y="576072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9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8976" y="2020042"/>
            <a:ext cx="3064827" cy="1503037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60000">
            <a:off x="4854291" y="1150993"/>
            <a:ext cx="3020792" cy="4625489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48125" y="3623748"/>
            <a:ext cx="3048891" cy="2100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1698" y="5885672"/>
            <a:ext cx="1213821" cy="365125"/>
          </a:xfrm>
        </p:spPr>
        <p:txBody>
          <a:bodyPr/>
          <a:lstStyle/>
          <a:p>
            <a:fld id="{DC7EAB0C-2220-4D0E-A0DD-DB7FA0F742F4}" type="datetime4">
              <a:rPr lang="en-US" smtClean="0"/>
              <a:pPr/>
              <a:t>October 21, 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54" y="5829261"/>
            <a:ext cx="3522607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57313" y="5896961"/>
            <a:ext cx="554023" cy="365125"/>
          </a:xfrm>
        </p:spPr>
        <p:txBody>
          <a:bodyPr/>
          <a:lstStyle/>
          <a:p>
            <a:fld id="{2754ED01-E2A0-4C1E-8E21-014B9904157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Freeform 3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5058" y="575769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 rot="60000">
            <a:off x="4464768" y="603920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5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6424" y="2020824"/>
            <a:ext cx="3063240" cy="1499616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60000">
            <a:off x="4898615" y="1207272"/>
            <a:ext cx="2913863" cy="4539412"/>
          </a:xfrm>
          <a:ln w="101600" cap="rnd">
            <a:solidFill>
              <a:srgbClr val="FFFFFF"/>
            </a:solidFill>
          </a:ln>
          <a:effectLst>
            <a:outerShdw blurRad="889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52144" y="3621024"/>
            <a:ext cx="3044952" cy="210312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5936" y="5888737"/>
            <a:ext cx="1213821" cy="365125"/>
          </a:xfrm>
        </p:spPr>
        <p:txBody>
          <a:bodyPr/>
          <a:lstStyle/>
          <a:p>
            <a:fld id="{E3416D63-31BF-4B94-B6C5-E20B2C63F515}" type="datetime4">
              <a:rPr lang="en-US" smtClean="0"/>
              <a:pPr/>
              <a:t>October 21, 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69" y="5831037"/>
            <a:ext cx="3319043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62089" y="5900026"/>
            <a:ext cx="554023" cy="365125"/>
          </a:xfrm>
        </p:spPr>
        <p:txBody>
          <a:bodyPr/>
          <a:lstStyle/>
          <a:p>
            <a:fld id="{2754ED01-E2A0-4C1E-8E21-014B9904157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3.jpeg"/><Relationship Id="rId14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628650" y="6069330"/>
            <a:ext cx="792099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31520" y="575310"/>
            <a:ext cx="7696200" cy="5715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31520" y="576072"/>
            <a:ext cx="7696200" cy="5715000"/>
          </a:xfrm>
          <a:prstGeom prst="rect">
            <a:avLst/>
          </a:prstGeom>
          <a:blipFill dpi="0" rotWithShape="1">
            <a:blip r:embed="rId13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1435684">
            <a:off x="543741" y="273091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4096196">
            <a:off x="8115079" y="298163"/>
            <a:ext cx="566928" cy="566928"/>
          </a:xfrm>
          <a:prstGeom prst="rect">
            <a:avLst/>
          </a:prstGeom>
          <a:noFill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1202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63040" y="2119257"/>
            <a:ext cx="6196405" cy="36038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4588" y="5809152"/>
            <a:ext cx="12138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62B1B13E-D5AF-485E-81A1-82A140076526}" type="datetime4">
              <a:rPr lang="en-US" smtClean="0"/>
              <a:pPr/>
              <a:t>October 21, 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1" y="5809152"/>
            <a:ext cx="5540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0202" y="5809152"/>
            <a:ext cx="5540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2754ED01-E2A0-4C1E-8E21-014B9904157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1168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432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bfTyEtVIe84" TargetMode="External"/><Relationship Id="rId4" Type="http://schemas.openxmlformats.org/officeDocument/2006/relationships/hyperlink" Target="https://youtu.be/z3yP6ZtW1z0" TargetMode="External"/><Relationship Id="rId5" Type="http://schemas.openxmlformats.org/officeDocument/2006/relationships/hyperlink" Target="https://youtu.be/Z7B2Tu6-G5E" TargetMode="External"/><Relationship Id="rId6" Type="http://schemas.openxmlformats.org/officeDocument/2006/relationships/image" Target="../media/image7.jpg"/><Relationship Id="rId1" Type="http://schemas.openxmlformats.org/officeDocument/2006/relationships/slideLayout" Target="../slideLayouts/slideLayout4.xml"/><Relationship Id="rId2" Type="http://schemas.openxmlformats.org/officeDocument/2006/relationships/hyperlink" Target="https://youtu.be/75iIotHMvU0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YGv6uo89yMY" TargetMode="External"/><Relationship Id="rId4" Type="http://schemas.openxmlformats.org/officeDocument/2006/relationships/hyperlink" Target="https://youtu.be/WifF0kZ0zp4" TargetMode="External"/><Relationship Id="rId5" Type="http://schemas.openxmlformats.org/officeDocument/2006/relationships/hyperlink" Target="http://www.hulu.com/watch/536145" TargetMode="External"/><Relationship Id="rId6" Type="http://schemas.openxmlformats.org/officeDocument/2006/relationships/hyperlink" Target="https://youtu.be/bEghu90QJH4" TargetMode="External"/><Relationship Id="rId7" Type="http://schemas.openxmlformats.org/officeDocument/2006/relationships/hyperlink" Target="https://youtu.be/MHOeyLKYFqg" TargetMode="External"/><Relationship Id="rId8" Type="http://schemas.openxmlformats.org/officeDocument/2006/relationships/hyperlink" Target="https://youtu.be/FuJpalsj9sQ" TargetMode="External"/><Relationship Id="rId9" Type="http://schemas.openxmlformats.org/officeDocument/2006/relationships/image" Target="../media/image8.jpg"/><Relationship Id="rId10" Type="http://schemas.openxmlformats.org/officeDocument/2006/relationships/image" Target="../media/image9.jpg"/><Relationship Id="rId11" Type="http://schemas.openxmlformats.org/officeDocument/2006/relationships/image" Target="../media/image10.jpg"/><Relationship Id="rId1" Type="http://schemas.openxmlformats.org/officeDocument/2006/relationships/slideLayout" Target="../slideLayouts/slideLayout4.xml"/><Relationship Id="rId2" Type="http://schemas.openxmlformats.org/officeDocument/2006/relationships/hyperlink" Target="https://youtu.be/Xv2VIEY9-A8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o2uy-EW2Dmc" TargetMode="External"/><Relationship Id="rId4" Type="http://schemas.openxmlformats.org/officeDocument/2006/relationships/hyperlink" Target="https://youtu.be/2aVxNH6iN9I" TargetMode="External"/><Relationship Id="rId5" Type="http://schemas.openxmlformats.org/officeDocument/2006/relationships/hyperlink" Target="https://youtu.be/_0vVKZL-Z7I" TargetMode="External"/><Relationship Id="rId6" Type="http://schemas.openxmlformats.org/officeDocument/2006/relationships/hyperlink" Target="https://youtu.be/wC2fdRnBEoY" TargetMode="External"/><Relationship Id="rId7" Type="http://schemas.openxmlformats.org/officeDocument/2006/relationships/hyperlink" Target="https://youtu.be/6_Ea5a19jTc" TargetMode="External"/><Relationship Id="rId8" Type="http://schemas.openxmlformats.org/officeDocument/2006/relationships/hyperlink" Target="https://youtu.be/eZ6_vAXNcxQ" TargetMode="External"/><Relationship Id="rId9" Type="http://schemas.openxmlformats.org/officeDocument/2006/relationships/image" Target="../media/image11.jpg"/><Relationship Id="rId10" Type="http://schemas.openxmlformats.org/officeDocument/2006/relationships/image" Target="../media/image12.jpg"/><Relationship Id="rId11" Type="http://schemas.openxmlformats.org/officeDocument/2006/relationships/image" Target="../media/image13.jpg"/><Relationship Id="rId1" Type="http://schemas.openxmlformats.org/officeDocument/2006/relationships/slideLayout" Target="../slideLayouts/slideLayout4.xml"/><Relationship Id="rId2" Type="http://schemas.openxmlformats.org/officeDocument/2006/relationships/hyperlink" Target="https://youtu.be/TfE93xON8jk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youtu.be/6ib9N7L9y08" TargetMode="External"/><Relationship Id="rId4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2" Type="http://schemas.openxmlformats.org/officeDocument/2006/relationships/hyperlink" Target="http://youtu.be/kTcRRaXV-fg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q2Z264w9_2Q" TargetMode="External"/><Relationship Id="rId4" Type="http://schemas.openxmlformats.org/officeDocument/2006/relationships/image" Target="../media/image6.jpg"/><Relationship Id="rId1" Type="http://schemas.openxmlformats.org/officeDocument/2006/relationships/slideLayout" Target="../slideLayouts/slideLayout4.xml"/><Relationship Id="rId2" Type="http://schemas.openxmlformats.org/officeDocument/2006/relationships/hyperlink" Target="https://youtu.be/Jm1VEO9C4VQ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SKETCH COMEDY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improvisation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16018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5023" y="817583"/>
            <a:ext cx="6965245" cy="782618"/>
          </a:xfrm>
        </p:spPr>
        <p:txBody>
          <a:bodyPr/>
          <a:lstStyle/>
          <a:p>
            <a:r>
              <a:rPr lang="en-US" dirty="0" smtClean="0"/>
              <a:t>Types of Sketches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>
          <a:xfrm>
            <a:off x="914400" y="1676400"/>
            <a:ext cx="3810000" cy="4648199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b="1" dirty="0">
                <a:solidFill>
                  <a:srgbClr val="FFC000"/>
                </a:solidFill>
              </a:rPr>
              <a:t>1. ESCALATION </a:t>
            </a:r>
          </a:p>
          <a:p>
            <a:pPr marL="0" indent="0">
              <a:buNone/>
            </a:pPr>
            <a:r>
              <a:rPr lang="en-US" dirty="0"/>
              <a:t>ideas start small and get bigger and bigger, ending in complete chaos of ridiculous proportions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b="1" dirty="0">
                <a:solidFill>
                  <a:srgbClr val="FFC000"/>
                </a:solidFill>
              </a:rPr>
              <a:t>2. LISTS </a:t>
            </a:r>
          </a:p>
          <a:p>
            <a:pPr marL="0" indent="0">
              <a:buNone/>
            </a:pPr>
            <a:r>
              <a:rPr lang="en-US" dirty="0"/>
              <a:t>when the bulk of the dialogue is a long list of funny items </a:t>
            </a:r>
            <a:r>
              <a:rPr lang="en-US" dirty="0" smtClean="0"/>
              <a:t>ex</a:t>
            </a:r>
            <a:r>
              <a:rPr lang="en-US" dirty="0"/>
              <a:t>: “Cheese Shop”, Monty Python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b="1" dirty="0">
                <a:solidFill>
                  <a:srgbClr val="FFC000"/>
                </a:solidFill>
              </a:rPr>
              <a:t>3. MAD MAN, SANE MAN </a:t>
            </a:r>
          </a:p>
          <a:p>
            <a:pPr marL="0" indent="0">
              <a:buNone/>
            </a:pPr>
            <a:r>
              <a:rPr lang="en-US" dirty="0"/>
              <a:t>speaks for itself - don’t go for obvious settings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b="1" dirty="0">
                <a:solidFill>
                  <a:schemeClr val="accent2"/>
                </a:solidFill>
              </a:rPr>
              <a:t>4. DANGEROUS SITUATION </a:t>
            </a:r>
          </a:p>
          <a:p>
            <a:pPr marL="0" indent="0">
              <a:buNone/>
            </a:pPr>
            <a:r>
              <a:rPr lang="en-US" dirty="0"/>
              <a:t>speaks for itself - ex: set on flight deck of aircraft </a:t>
            </a:r>
          </a:p>
          <a:p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4"/>
          </p:nvPr>
        </p:nvSpPr>
        <p:spPr>
          <a:xfrm>
            <a:off x="4663440" y="1600200"/>
            <a:ext cx="3718560" cy="4571999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en-US" b="1" dirty="0">
                <a:solidFill>
                  <a:srgbClr val="FFC000"/>
                </a:solidFill>
              </a:rPr>
              <a:t>5. FUNNY WORDS </a:t>
            </a:r>
          </a:p>
          <a:p>
            <a:pPr marL="0" indent="0">
              <a:buNone/>
            </a:pPr>
            <a:r>
              <a:rPr lang="en-US" dirty="0"/>
              <a:t>the sound of the language itself is funny - ex: “blobby” or “wobble” in Mr. Bean </a:t>
            </a:r>
          </a:p>
          <a:p>
            <a:pPr marL="0" indent="0">
              <a:buNone/>
            </a:pPr>
            <a:r>
              <a:rPr lang="en-US" dirty="0"/>
              <a:t> </a:t>
            </a:r>
          </a:p>
          <a:p>
            <a:pPr marL="0" indent="0">
              <a:buNone/>
            </a:pPr>
            <a:r>
              <a:rPr lang="en-US" b="1" dirty="0">
                <a:solidFill>
                  <a:srgbClr val="FFC000"/>
                </a:solidFill>
              </a:rPr>
              <a:t>6. OLD AND NEW </a:t>
            </a:r>
          </a:p>
          <a:p>
            <a:pPr marL="0" indent="0">
              <a:buNone/>
            </a:pPr>
            <a:r>
              <a:rPr lang="en-US" dirty="0"/>
              <a:t>putting something modern in an historical setting - ex: Sir Walter Raleigh using a cigarette lighter </a:t>
            </a:r>
          </a:p>
          <a:p>
            <a:pPr marL="0" indent="0">
              <a:buNone/>
            </a:pPr>
            <a:r>
              <a:rPr lang="en-US" dirty="0"/>
              <a:t> </a:t>
            </a:r>
          </a:p>
          <a:p>
            <a:pPr marL="0" indent="0">
              <a:buNone/>
            </a:pPr>
            <a:r>
              <a:rPr lang="en-US" b="1" dirty="0">
                <a:solidFill>
                  <a:srgbClr val="FFC000"/>
                </a:solidFill>
              </a:rPr>
              <a:t>7. BIG AND SMALL </a:t>
            </a:r>
          </a:p>
          <a:p>
            <a:pPr marL="0" indent="0">
              <a:buNone/>
            </a:pPr>
            <a:r>
              <a:rPr lang="en-US" dirty="0"/>
              <a:t>humor from large differences in scale - ex: a mouse trying to be romantic to an elephant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45130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Step 7: Edit the Sketch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9200" y="2133600"/>
            <a:ext cx="6858000" cy="3603812"/>
          </a:xfrm>
        </p:spPr>
        <p:txBody>
          <a:bodyPr>
            <a:normAutofit/>
          </a:bodyPr>
          <a:lstStyle/>
          <a:p>
            <a:r>
              <a:rPr lang="en-US" sz="2800" dirty="0"/>
              <a:t>When you have finished writing your sketch remember.. it is only the first draft!!!! Go back and look at it </a:t>
            </a:r>
            <a:r>
              <a:rPr lang="en-US" sz="2800" dirty="0" smtClean="0"/>
              <a:t>again</a:t>
            </a:r>
            <a:r>
              <a:rPr lang="en-US" sz="2800" dirty="0"/>
              <a:t>. </a:t>
            </a:r>
            <a:endParaRPr lang="en-US" sz="2800" dirty="0" smtClean="0"/>
          </a:p>
          <a:p>
            <a:endParaRPr lang="en-US" sz="2800" dirty="0"/>
          </a:p>
          <a:p>
            <a:r>
              <a:rPr lang="en-US" sz="2800" dirty="0" smtClean="0"/>
              <a:t>Improve </a:t>
            </a:r>
            <a:r>
              <a:rPr lang="en-US" sz="2800" dirty="0"/>
              <a:t>it. Change it. Make it funnier. If there isn’t a big laugh at least every </a:t>
            </a:r>
            <a:r>
              <a:rPr lang="en-US" sz="2800" b="1" dirty="0">
                <a:solidFill>
                  <a:schemeClr val="accent2"/>
                </a:solidFill>
              </a:rPr>
              <a:t>fifteen</a:t>
            </a:r>
            <a:r>
              <a:rPr lang="en-US" sz="2800" dirty="0"/>
              <a:t> seconds, put </a:t>
            </a:r>
            <a:r>
              <a:rPr lang="en-US" sz="2800" dirty="0" smtClean="0"/>
              <a:t>one </a:t>
            </a:r>
            <a:r>
              <a:rPr lang="en-US" sz="2800" dirty="0"/>
              <a:t>in.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36719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Step 8: Sleep on It!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6800" y="2119256"/>
            <a:ext cx="7086600" cy="3900543"/>
          </a:xfrm>
        </p:spPr>
        <p:txBody>
          <a:bodyPr>
            <a:normAutofit/>
          </a:bodyPr>
          <a:lstStyle/>
          <a:p>
            <a:r>
              <a:rPr lang="en-US" sz="2800" dirty="0"/>
              <a:t>Go to bed and look at your material when you wake up in the morning. If it’s still as funny as you thought it </a:t>
            </a:r>
            <a:r>
              <a:rPr lang="en-US" sz="2800" dirty="0" smtClean="0"/>
              <a:t>was </a:t>
            </a:r>
            <a:r>
              <a:rPr lang="en-US" sz="2800" dirty="0"/>
              <a:t>when you wrote it, GREAT!!! </a:t>
            </a:r>
            <a:endParaRPr lang="en-US" sz="2800" dirty="0" smtClean="0"/>
          </a:p>
          <a:p>
            <a:endParaRPr lang="en-US" sz="2800" dirty="0"/>
          </a:p>
          <a:p>
            <a:r>
              <a:rPr lang="en-US" sz="2800" dirty="0" smtClean="0"/>
              <a:t>If </a:t>
            </a:r>
            <a:r>
              <a:rPr lang="en-US" sz="2800" dirty="0"/>
              <a:t>it isn’t, THROW IT AWAY. Don’t waste time trying to rescue an </a:t>
            </a:r>
            <a:r>
              <a:rPr lang="en-US" sz="2800" dirty="0" smtClean="0"/>
              <a:t>idea </a:t>
            </a:r>
            <a:r>
              <a:rPr lang="en-US" sz="2800" dirty="0"/>
              <a:t>that doesn’t work. Go onto writing a NEW sketch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09636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Helpful Hints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3000" y="2119256"/>
            <a:ext cx="7010400" cy="382434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800" b="1" dirty="0" smtClean="0">
                <a:solidFill>
                  <a:srgbClr val="C00000"/>
                </a:solidFill>
              </a:rPr>
              <a:t>1. Write </a:t>
            </a:r>
            <a:r>
              <a:rPr lang="en-US" sz="2800" b="1" dirty="0">
                <a:solidFill>
                  <a:srgbClr val="C00000"/>
                </a:solidFill>
              </a:rPr>
              <a:t>short, tight </a:t>
            </a:r>
            <a:r>
              <a:rPr lang="en-US" sz="2800" b="1" dirty="0" smtClean="0">
                <a:solidFill>
                  <a:srgbClr val="C00000"/>
                </a:solidFill>
              </a:rPr>
              <a:t>sketches</a:t>
            </a:r>
            <a:endParaRPr lang="en-US" sz="2800" dirty="0">
              <a:solidFill>
                <a:srgbClr val="C00000"/>
              </a:solidFill>
            </a:endParaRPr>
          </a:p>
          <a:p>
            <a:r>
              <a:rPr lang="en-US" sz="2800" dirty="0" smtClean="0"/>
              <a:t>don’t </a:t>
            </a:r>
            <a:r>
              <a:rPr lang="en-US" sz="2800" dirty="0"/>
              <a:t>make the sketch more than 2 </a:t>
            </a:r>
            <a:r>
              <a:rPr lang="en-US" sz="2800" dirty="0" smtClean="0"/>
              <a:t>min.</a:t>
            </a:r>
            <a:endParaRPr lang="en-US" sz="2800" dirty="0"/>
          </a:p>
          <a:p>
            <a:pPr marL="0" indent="0">
              <a:buNone/>
            </a:pPr>
            <a:r>
              <a:rPr lang="en-US" sz="2800" b="1" dirty="0">
                <a:solidFill>
                  <a:srgbClr val="C00000"/>
                </a:solidFill>
              </a:rPr>
              <a:t>2. consider yourself on a tight budget </a:t>
            </a:r>
          </a:p>
          <a:p>
            <a:r>
              <a:rPr lang="en-US" sz="2800" dirty="0" smtClean="0"/>
              <a:t>Don’t </a:t>
            </a:r>
            <a:r>
              <a:rPr lang="en-US" sz="2800" dirty="0"/>
              <a:t>include anything too expensive, like a helicopter... </a:t>
            </a:r>
            <a:endParaRPr lang="en-US" sz="2800" dirty="0" smtClean="0"/>
          </a:p>
          <a:p>
            <a:pPr marL="0" indent="0">
              <a:buNone/>
            </a:pPr>
            <a:r>
              <a:rPr lang="en-US" sz="2800" b="1" dirty="0" smtClean="0">
                <a:solidFill>
                  <a:srgbClr val="C00000"/>
                </a:solidFill>
              </a:rPr>
              <a:t>3</a:t>
            </a:r>
            <a:r>
              <a:rPr lang="en-US" sz="2800" b="1" dirty="0">
                <a:solidFill>
                  <a:srgbClr val="C00000"/>
                </a:solidFill>
              </a:rPr>
              <a:t>. </a:t>
            </a:r>
            <a:r>
              <a:rPr lang="en-US" sz="2800" b="1" dirty="0" smtClean="0">
                <a:solidFill>
                  <a:srgbClr val="C00000"/>
                </a:solidFill>
              </a:rPr>
              <a:t>THREE </a:t>
            </a:r>
            <a:r>
              <a:rPr lang="en-US" sz="2800" b="1" dirty="0">
                <a:solidFill>
                  <a:srgbClr val="C00000"/>
                </a:solidFill>
              </a:rPr>
              <a:t>characters </a:t>
            </a:r>
            <a:r>
              <a:rPr lang="en-US" sz="2800" dirty="0"/>
              <a:t>is more than enough for a 2 minute sketch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76957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5023" y="817583"/>
            <a:ext cx="6965245" cy="858818"/>
          </a:xfrm>
        </p:spPr>
        <p:txBody>
          <a:bodyPr/>
          <a:lstStyle/>
          <a:p>
            <a:r>
              <a:rPr lang="en-US" dirty="0"/>
              <a:t>Helpful Hints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0600" y="1752600"/>
            <a:ext cx="7086600" cy="4343399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b="1" dirty="0">
                <a:solidFill>
                  <a:srgbClr val="C00000"/>
                </a:solidFill>
              </a:rPr>
              <a:t>4</a:t>
            </a:r>
            <a:r>
              <a:rPr lang="en-US" dirty="0">
                <a:solidFill>
                  <a:srgbClr val="C00000"/>
                </a:solidFill>
              </a:rPr>
              <a:t>. </a:t>
            </a:r>
            <a:r>
              <a:rPr lang="en-US" b="1" dirty="0">
                <a:solidFill>
                  <a:srgbClr val="C00000"/>
                </a:solidFill>
              </a:rPr>
              <a:t>Work </a:t>
            </a:r>
            <a:r>
              <a:rPr lang="en-US" b="1" dirty="0" smtClean="0">
                <a:solidFill>
                  <a:srgbClr val="C00000"/>
                </a:solidFill>
              </a:rPr>
              <a:t>backwards</a:t>
            </a:r>
            <a:r>
              <a:rPr lang="en-US" dirty="0">
                <a:solidFill>
                  <a:srgbClr val="C00000"/>
                </a:solidFill>
              </a:rPr>
              <a:t> </a:t>
            </a:r>
            <a:r>
              <a:rPr lang="en-US" dirty="0" smtClean="0"/>
              <a:t>- sketches </a:t>
            </a:r>
            <a:r>
              <a:rPr lang="en-US" dirty="0"/>
              <a:t>should have a strong finish, so work </a:t>
            </a:r>
            <a:r>
              <a:rPr lang="en-US" dirty="0" smtClean="0"/>
              <a:t>backwards. </a:t>
            </a:r>
            <a:endParaRPr lang="en-US" dirty="0"/>
          </a:p>
          <a:p>
            <a:r>
              <a:rPr lang="en-US" dirty="0"/>
              <a:t> </a:t>
            </a:r>
            <a:r>
              <a:rPr lang="en-US" dirty="0" smtClean="0"/>
              <a:t>So, think </a:t>
            </a:r>
            <a:r>
              <a:rPr lang="en-US" dirty="0"/>
              <a:t>of the punch line first </a:t>
            </a:r>
          </a:p>
          <a:p>
            <a:r>
              <a:rPr lang="en-US" dirty="0"/>
              <a:t> I</a:t>
            </a:r>
            <a:r>
              <a:rPr lang="en-US" dirty="0" smtClean="0"/>
              <a:t>f </a:t>
            </a:r>
            <a:r>
              <a:rPr lang="en-US" dirty="0"/>
              <a:t>you can’t think of one after 10 minutes, then there </a:t>
            </a:r>
            <a:r>
              <a:rPr lang="en-US" dirty="0" smtClean="0"/>
              <a:t>probably </a:t>
            </a:r>
            <a:r>
              <a:rPr lang="en-US" dirty="0"/>
              <a:t>isn’t one there... </a:t>
            </a:r>
            <a:r>
              <a:rPr lang="en-US" dirty="0" smtClean="0"/>
              <a:t>TRASH </a:t>
            </a:r>
            <a:r>
              <a:rPr lang="en-US" dirty="0"/>
              <a:t>IT and go onto the next sketch </a:t>
            </a:r>
          </a:p>
          <a:p>
            <a:r>
              <a:rPr lang="en-US" dirty="0"/>
              <a:t> O</a:t>
            </a:r>
            <a:r>
              <a:rPr lang="en-US" dirty="0" smtClean="0"/>
              <a:t>nce </a:t>
            </a:r>
            <a:r>
              <a:rPr lang="en-US" dirty="0"/>
              <a:t>you have the funny ending, work out how to get there </a:t>
            </a:r>
          </a:p>
          <a:p>
            <a:r>
              <a:rPr lang="en-US" dirty="0" smtClean="0"/>
              <a:t>When </a:t>
            </a:r>
            <a:r>
              <a:rPr lang="en-US" dirty="0"/>
              <a:t>you have worked out the whole of the last 10 seconds of the sketch, it’s </a:t>
            </a:r>
            <a:r>
              <a:rPr lang="en-US" dirty="0" smtClean="0"/>
              <a:t>probably </a:t>
            </a:r>
            <a:r>
              <a:rPr lang="en-US" dirty="0"/>
              <a:t>safe to go and think about the beginning.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05199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5023" y="817583"/>
            <a:ext cx="6965245" cy="858818"/>
          </a:xfrm>
        </p:spPr>
        <p:txBody>
          <a:bodyPr/>
          <a:lstStyle/>
          <a:p>
            <a:r>
              <a:rPr lang="en-US" dirty="0"/>
              <a:t>Helpful Hints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3000" y="1676400"/>
            <a:ext cx="7162800" cy="42672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600" b="1" dirty="0">
                <a:solidFill>
                  <a:srgbClr val="C00000"/>
                </a:solidFill>
              </a:rPr>
              <a:t>5. work out </a:t>
            </a:r>
            <a:r>
              <a:rPr lang="en-US" sz="2600" b="1" dirty="0" smtClean="0">
                <a:solidFill>
                  <a:srgbClr val="C00000"/>
                </a:solidFill>
              </a:rPr>
              <a:t>loud</a:t>
            </a:r>
          </a:p>
          <a:p>
            <a:r>
              <a:rPr lang="en-US" sz="2600" dirty="0" smtClean="0"/>
              <a:t>say </a:t>
            </a:r>
            <a:r>
              <a:rPr lang="en-US" sz="2600" dirty="0"/>
              <a:t>the lines as you write them... you need to hear what the material sounds like </a:t>
            </a:r>
          </a:p>
          <a:p>
            <a:pPr marL="0" indent="0">
              <a:buNone/>
            </a:pPr>
            <a:r>
              <a:rPr lang="en-US" sz="2600" b="1" dirty="0">
                <a:solidFill>
                  <a:srgbClr val="C00000"/>
                </a:solidFill>
              </a:rPr>
              <a:t>6. think out it </a:t>
            </a:r>
            <a:r>
              <a:rPr lang="en-US" sz="2600" b="1" dirty="0" smtClean="0">
                <a:solidFill>
                  <a:srgbClr val="C00000"/>
                </a:solidFill>
              </a:rPr>
              <a:t>visually</a:t>
            </a:r>
          </a:p>
          <a:p>
            <a:r>
              <a:rPr lang="en-US" sz="2600" dirty="0" smtClean="0"/>
              <a:t>describe </a:t>
            </a:r>
            <a:r>
              <a:rPr lang="en-US" sz="2600" dirty="0"/>
              <a:t>the physical action in detail </a:t>
            </a:r>
          </a:p>
          <a:p>
            <a:r>
              <a:rPr lang="en-US" sz="2600" dirty="0" smtClean="0"/>
              <a:t>what </a:t>
            </a:r>
            <a:r>
              <a:rPr lang="en-US" sz="2600" dirty="0"/>
              <a:t>are the characters wearing? what do they look like? what are their names</a:t>
            </a:r>
            <a:r>
              <a:rPr lang="en-US" sz="2600" dirty="0" smtClean="0"/>
              <a:t>?</a:t>
            </a:r>
            <a:endParaRPr lang="en-US" sz="2600" dirty="0"/>
          </a:p>
          <a:p>
            <a:pPr marL="0" indent="0">
              <a:buNone/>
            </a:pPr>
            <a:r>
              <a:rPr lang="en-US" sz="2600" b="1" dirty="0">
                <a:solidFill>
                  <a:srgbClr val="C00000"/>
                </a:solidFill>
              </a:rPr>
              <a:t>7. put a “spin” on </a:t>
            </a:r>
            <a:r>
              <a:rPr lang="en-US" sz="2600" b="1" dirty="0" smtClean="0">
                <a:solidFill>
                  <a:srgbClr val="C00000"/>
                </a:solidFill>
              </a:rPr>
              <a:t>it</a:t>
            </a:r>
          </a:p>
          <a:p>
            <a:r>
              <a:rPr lang="en-US" sz="2600" dirty="0" smtClean="0"/>
              <a:t>do </a:t>
            </a:r>
            <a:r>
              <a:rPr lang="en-US" sz="2600" dirty="0"/>
              <a:t>not approach the sketch in the obvious ways 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20798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accent2"/>
                </a:solidFill>
              </a:rPr>
              <a:t>AND REMEMBER….</a:t>
            </a:r>
            <a:endParaRPr lang="en-US" b="1" dirty="0">
              <a:solidFill>
                <a:schemeClr val="accent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n-US" sz="3600" dirty="0" smtClean="0"/>
              <a:t>Be </a:t>
            </a:r>
            <a:r>
              <a:rPr lang="en-US" sz="3600" dirty="0"/>
              <a:t>Brutal with your work</a:t>
            </a:r>
            <a:r>
              <a:rPr lang="en-US" sz="3600" dirty="0" smtClean="0"/>
              <a:t>!!</a:t>
            </a:r>
          </a:p>
          <a:p>
            <a:pPr marL="0" indent="0" algn="ctr">
              <a:buNone/>
            </a:pPr>
            <a:r>
              <a:rPr lang="en-US" sz="1600" dirty="0" smtClean="0"/>
              <a:t> </a:t>
            </a:r>
            <a:endParaRPr lang="en-US" sz="1600" dirty="0"/>
          </a:p>
          <a:p>
            <a:pPr marL="0" indent="0" algn="ctr">
              <a:buNone/>
            </a:pPr>
            <a:r>
              <a:rPr lang="en-US" sz="3600" dirty="0" smtClean="0"/>
              <a:t>Be </a:t>
            </a:r>
            <a:r>
              <a:rPr lang="en-US" sz="3600" dirty="0"/>
              <a:t>persistent!! </a:t>
            </a:r>
            <a:endParaRPr lang="en-US" sz="3600" dirty="0" smtClean="0"/>
          </a:p>
          <a:p>
            <a:pPr marL="0" indent="0" algn="ctr">
              <a:buNone/>
            </a:pPr>
            <a:endParaRPr lang="en-US" sz="1600" dirty="0"/>
          </a:p>
          <a:p>
            <a:pPr marL="0" indent="0" algn="ctr">
              <a:buNone/>
            </a:pPr>
            <a:r>
              <a:rPr lang="en-US" sz="3600" dirty="0" smtClean="0"/>
              <a:t>Study </a:t>
            </a:r>
            <a:r>
              <a:rPr lang="en-US" sz="3600" dirty="0"/>
              <a:t>other </a:t>
            </a:r>
            <a:r>
              <a:rPr lang="en-US" sz="3600" dirty="0" smtClean="0"/>
              <a:t>comedians; not to copy their set, but to understand their process </a:t>
            </a:r>
            <a:endParaRPr lang="en-US" sz="360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11267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5023" y="817583"/>
            <a:ext cx="6965245" cy="935018"/>
          </a:xfrm>
        </p:spPr>
        <p:txBody>
          <a:bodyPr/>
          <a:lstStyle/>
          <a:p>
            <a:r>
              <a:rPr lang="en-US" dirty="0" smtClean="0"/>
              <a:t>The Carol Burnett Show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>
          <a:xfrm>
            <a:off x="914400" y="1828800"/>
            <a:ext cx="3584448" cy="4114800"/>
          </a:xfrm>
        </p:spPr>
        <p:txBody>
          <a:bodyPr>
            <a:normAutofit fontScale="85000" lnSpcReduction="10000"/>
          </a:bodyPr>
          <a:lstStyle/>
          <a:p>
            <a:r>
              <a:rPr lang="en-US" dirty="0" smtClean="0"/>
              <a:t>The </a:t>
            </a:r>
            <a:r>
              <a:rPr lang="en-US" dirty="0"/>
              <a:t>Trainee</a:t>
            </a:r>
          </a:p>
          <a:p>
            <a:r>
              <a:rPr lang="en-US" dirty="0">
                <a:hlinkClick r:id="rId2"/>
              </a:rPr>
              <a:t>https://youtu.be/</a:t>
            </a:r>
            <a:r>
              <a:rPr lang="en-US" dirty="0" smtClean="0">
                <a:hlinkClick r:id="rId2"/>
              </a:rPr>
              <a:t>75iIotHMvU0</a:t>
            </a: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The Dentist</a:t>
            </a:r>
            <a:endParaRPr lang="en-US" dirty="0"/>
          </a:p>
          <a:p>
            <a:r>
              <a:rPr lang="en-US" dirty="0">
                <a:hlinkClick r:id="rId3"/>
              </a:rPr>
              <a:t>https://youtu.be/</a:t>
            </a:r>
            <a:r>
              <a:rPr lang="en-US" dirty="0" smtClean="0">
                <a:hlinkClick r:id="rId3"/>
              </a:rPr>
              <a:t>bfTyEtVIe84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The </a:t>
            </a:r>
            <a:r>
              <a:rPr lang="en-US" dirty="0"/>
              <a:t>Queen - Palace </a:t>
            </a:r>
            <a:r>
              <a:rPr lang="en-US" dirty="0" smtClean="0"/>
              <a:t>Guard</a:t>
            </a:r>
          </a:p>
          <a:p>
            <a:pPr marL="0" indent="0">
              <a:buNone/>
            </a:pPr>
            <a:r>
              <a:rPr lang="en-US" sz="2200" dirty="0">
                <a:hlinkClick r:id="rId4"/>
              </a:rPr>
              <a:t>https://youtu.be/</a:t>
            </a:r>
            <a:r>
              <a:rPr lang="en-US" sz="2200" dirty="0" smtClean="0">
                <a:hlinkClick r:id="rId4"/>
              </a:rPr>
              <a:t>z3yP6ZtW1z0</a:t>
            </a:r>
            <a:endParaRPr lang="en-US" sz="2200" dirty="0" smtClean="0"/>
          </a:p>
          <a:p>
            <a:pPr marL="0" indent="0">
              <a:buNone/>
            </a:pPr>
            <a:endParaRPr lang="en-US" sz="2200" dirty="0" smtClean="0"/>
          </a:p>
          <a:p>
            <a:r>
              <a:rPr lang="en-US" sz="2200" dirty="0" smtClean="0"/>
              <a:t>Old Man Ship Slaves</a:t>
            </a:r>
            <a:endParaRPr lang="en-US" sz="2200" dirty="0"/>
          </a:p>
          <a:p>
            <a:pPr marL="0" indent="0">
              <a:buNone/>
            </a:pPr>
            <a:r>
              <a:rPr lang="en-US" dirty="0">
                <a:hlinkClick r:id="rId5"/>
              </a:rPr>
              <a:t>https://youtu.be/Z7B2Tu6-</a:t>
            </a:r>
            <a:r>
              <a:rPr lang="en-US" dirty="0" smtClean="0">
                <a:hlinkClick r:id="rId5"/>
              </a:rPr>
              <a:t>G5E</a:t>
            </a: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4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sz="2300" dirty="0" smtClean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3400" y="2369125"/>
            <a:ext cx="3879273" cy="31934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38174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5023" y="817583"/>
            <a:ext cx="5153377" cy="935018"/>
          </a:xfrm>
        </p:spPr>
        <p:txBody>
          <a:bodyPr/>
          <a:lstStyle/>
          <a:p>
            <a:pPr algn="l"/>
            <a:r>
              <a:rPr lang="en-US" dirty="0" smtClean="0"/>
              <a:t>Saturday Night Live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18</a:t>
            </a:fld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>
          <a:xfrm>
            <a:off x="838200" y="1981200"/>
            <a:ext cx="3505200" cy="4190999"/>
          </a:xfrm>
        </p:spPr>
        <p:txBody>
          <a:bodyPr>
            <a:normAutofit lnSpcReduction="10000"/>
          </a:bodyPr>
          <a:lstStyle/>
          <a:p>
            <a:r>
              <a:rPr lang="en-US" sz="2200" dirty="0" smtClean="0"/>
              <a:t>Motivational Speaker</a:t>
            </a:r>
          </a:p>
          <a:p>
            <a:pPr marL="0" indent="0">
              <a:buNone/>
            </a:pPr>
            <a:r>
              <a:rPr lang="en-US" sz="1300" dirty="0">
                <a:hlinkClick r:id="rId2"/>
              </a:rPr>
              <a:t>https://youtu.be/Xv2VIEY9-</a:t>
            </a:r>
            <a:r>
              <a:rPr lang="en-US" sz="1300" dirty="0" smtClean="0">
                <a:hlinkClick r:id="rId2"/>
              </a:rPr>
              <a:t>A8</a:t>
            </a:r>
            <a:endParaRPr lang="en-US" sz="1300" dirty="0" smtClean="0"/>
          </a:p>
          <a:p>
            <a:pPr marL="0" indent="0">
              <a:buNone/>
            </a:pPr>
            <a:r>
              <a:rPr lang="en-US" sz="2200" dirty="0" err="1" smtClean="0"/>
              <a:t>Festrunk</a:t>
            </a:r>
            <a:r>
              <a:rPr lang="en-US" sz="2200" dirty="0" smtClean="0"/>
              <a:t> </a:t>
            </a:r>
            <a:r>
              <a:rPr lang="en-US" sz="2200" dirty="0"/>
              <a:t>Brothers</a:t>
            </a:r>
          </a:p>
          <a:p>
            <a:pPr marL="0" indent="0">
              <a:buNone/>
            </a:pPr>
            <a:r>
              <a:rPr lang="en-US" sz="1200" dirty="0">
                <a:hlinkClick r:id="rId3"/>
              </a:rPr>
              <a:t>https://youtu.be/</a:t>
            </a:r>
            <a:r>
              <a:rPr lang="en-US" sz="1200" dirty="0" smtClean="0">
                <a:hlinkClick r:id="rId3"/>
              </a:rPr>
              <a:t>YGv6uo89yMY</a:t>
            </a:r>
            <a:endParaRPr lang="en-US" sz="1200" dirty="0" smtClean="0"/>
          </a:p>
          <a:p>
            <a:pPr marL="0" indent="0">
              <a:buNone/>
            </a:pPr>
            <a:r>
              <a:rPr lang="en-US" sz="2200" dirty="0" smtClean="0"/>
              <a:t>Cheerleaders</a:t>
            </a:r>
            <a:endParaRPr lang="en-US" sz="2200" dirty="0" smtClean="0"/>
          </a:p>
          <a:p>
            <a:pPr marL="0" indent="0">
              <a:buNone/>
            </a:pPr>
            <a:r>
              <a:rPr lang="en-US" sz="1200" dirty="0">
                <a:hlinkClick r:id="rId4"/>
              </a:rPr>
              <a:t>https://youtu.be/</a:t>
            </a:r>
            <a:r>
              <a:rPr lang="en-US" sz="1200" b="1" dirty="0" smtClean="0">
                <a:hlinkClick r:id="rId4"/>
              </a:rPr>
              <a:t>WifF0kZ0zp4</a:t>
            </a:r>
            <a:endParaRPr lang="en-US" sz="1200" b="1" dirty="0" smtClean="0"/>
          </a:p>
          <a:p>
            <a:pPr marL="0" indent="0">
              <a:buNone/>
            </a:pPr>
            <a:r>
              <a:rPr lang="en-US" sz="2200" b="1" dirty="0" smtClean="0"/>
              <a:t>More</a:t>
            </a:r>
            <a:r>
              <a:rPr lang="en-US" sz="2200" dirty="0" smtClean="0"/>
              <a:t> </a:t>
            </a:r>
            <a:r>
              <a:rPr lang="en-US" sz="2200" dirty="0"/>
              <a:t>Cowbell</a:t>
            </a:r>
          </a:p>
          <a:p>
            <a:pPr marL="0" indent="0">
              <a:buNone/>
            </a:pPr>
            <a:r>
              <a:rPr lang="en-US" sz="1400" dirty="0">
                <a:hlinkClick r:id="rId5"/>
              </a:rPr>
              <a:t>http://www.hulu.com/watch/536145</a:t>
            </a:r>
            <a:endParaRPr lang="en-US" sz="1400" dirty="0"/>
          </a:p>
          <a:p>
            <a:r>
              <a:rPr lang="en-US" sz="2200" dirty="0"/>
              <a:t>Celebrity Jeopardy</a:t>
            </a:r>
          </a:p>
          <a:p>
            <a:pPr marL="0" indent="0">
              <a:buNone/>
            </a:pPr>
            <a:r>
              <a:rPr lang="en-US" sz="1400" dirty="0">
                <a:hlinkClick r:id="rId6"/>
              </a:rPr>
              <a:t>https://youtu.be/</a:t>
            </a:r>
            <a:r>
              <a:rPr lang="en-US" sz="1400" dirty="0" smtClean="0">
                <a:hlinkClick r:id="rId6"/>
              </a:rPr>
              <a:t>bEghu90QJH4</a:t>
            </a:r>
            <a:endParaRPr lang="en-US" sz="1400" dirty="0" smtClean="0"/>
          </a:p>
          <a:p>
            <a:pPr marL="0" indent="0">
              <a:buNone/>
            </a:pPr>
            <a:r>
              <a:rPr lang="en-US" sz="2200" dirty="0" smtClean="0"/>
              <a:t>Mary </a:t>
            </a:r>
            <a:r>
              <a:rPr lang="en-US" sz="2200" dirty="0" smtClean="0"/>
              <a:t>Katherine Gallagher</a:t>
            </a:r>
          </a:p>
          <a:p>
            <a:pPr marL="0" indent="0">
              <a:buNone/>
            </a:pPr>
            <a:r>
              <a:rPr lang="en-US" sz="1400" dirty="0">
                <a:hlinkClick r:id="rId7"/>
              </a:rPr>
              <a:t>https://youtu.be/</a:t>
            </a:r>
            <a:r>
              <a:rPr lang="en-US" sz="1400" dirty="0" smtClean="0">
                <a:hlinkClick r:id="rId7"/>
              </a:rPr>
              <a:t>MHOeyLKYFqg</a:t>
            </a:r>
            <a:endParaRPr lang="en-US" sz="1400" dirty="0" smtClean="0"/>
          </a:p>
          <a:p>
            <a:pPr marL="0" indent="0">
              <a:buNone/>
            </a:pPr>
            <a:r>
              <a:rPr lang="en-US" sz="2200" dirty="0" smtClean="0"/>
              <a:t>Church </a:t>
            </a:r>
            <a:r>
              <a:rPr lang="en-US" sz="2200" dirty="0" smtClean="0"/>
              <a:t>Lady</a:t>
            </a:r>
          </a:p>
          <a:p>
            <a:pPr marL="0" indent="0">
              <a:buNone/>
            </a:pPr>
            <a:r>
              <a:rPr lang="en-US" sz="1400" dirty="0">
                <a:hlinkClick r:id="rId8"/>
              </a:rPr>
              <a:t>https://youtu.be/</a:t>
            </a:r>
            <a:r>
              <a:rPr lang="en-US" sz="1400" dirty="0" smtClean="0">
                <a:hlinkClick r:id="rId8"/>
              </a:rPr>
              <a:t>FuJpalsj9sQ</a:t>
            </a:r>
            <a:endParaRPr lang="en-US" sz="1400" dirty="0" smtClean="0"/>
          </a:p>
          <a:p>
            <a:pPr marL="0" indent="0">
              <a:buNone/>
            </a:pPr>
            <a:endParaRPr lang="en-US" sz="1400" dirty="0"/>
          </a:p>
          <a:p>
            <a:pPr marL="0" indent="0">
              <a:buNone/>
            </a:pPr>
            <a:endParaRPr lang="en-US" sz="1400" dirty="0" smtClean="0"/>
          </a:p>
          <a:p>
            <a:pPr marL="0" indent="0">
              <a:buNone/>
            </a:pPr>
            <a:endParaRPr lang="en-US" sz="1400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quarter" idx="14"/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9330" y="1752600"/>
            <a:ext cx="1515670" cy="1954357"/>
          </a:xfr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6799" y="3886200"/>
            <a:ext cx="3454597" cy="230505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9800" y="1219200"/>
            <a:ext cx="2224216" cy="2400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66021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24200" y="817583"/>
            <a:ext cx="4936068" cy="858818"/>
          </a:xfrm>
        </p:spPr>
        <p:txBody>
          <a:bodyPr>
            <a:normAutofit fontScale="90000"/>
          </a:bodyPr>
          <a:lstStyle/>
          <a:p>
            <a:pPr algn="r"/>
            <a:r>
              <a:rPr lang="en-US" dirty="0" smtClean="0"/>
              <a:t>Saturday Night Live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19</a:t>
            </a:fld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4"/>
          </p:nvPr>
        </p:nvSpPr>
        <p:spPr>
          <a:xfrm>
            <a:off x="4572000" y="1828800"/>
            <a:ext cx="3810000" cy="4419600"/>
          </a:xfrm>
        </p:spPr>
        <p:txBody>
          <a:bodyPr>
            <a:normAutofit fontScale="77500" lnSpcReduction="20000"/>
          </a:bodyPr>
          <a:lstStyle/>
          <a:p>
            <a:r>
              <a:rPr lang="en-US" sz="2900" dirty="0" smtClean="0"/>
              <a:t>Debbie Downer</a:t>
            </a:r>
          </a:p>
          <a:p>
            <a:pPr marL="0" indent="0">
              <a:buNone/>
            </a:pPr>
            <a:r>
              <a:rPr lang="en-US" sz="1900" dirty="0">
                <a:hlinkClick r:id="rId2"/>
              </a:rPr>
              <a:t>https://youtu.be/</a:t>
            </a:r>
            <a:r>
              <a:rPr lang="en-US" sz="1900" dirty="0" smtClean="0">
                <a:hlinkClick r:id="rId2"/>
              </a:rPr>
              <a:t>TfE93xON8jk</a:t>
            </a:r>
            <a:endParaRPr lang="en-US" sz="1900" dirty="0" smtClean="0"/>
          </a:p>
          <a:p>
            <a:pPr marL="0" indent="0">
              <a:buNone/>
            </a:pPr>
            <a:r>
              <a:rPr lang="en-US" sz="2900" dirty="0" err="1" smtClean="0"/>
              <a:t>Waynes</a:t>
            </a:r>
            <a:r>
              <a:rPr lang="en-US" sz="2900" dirty="0" smtClean="0"/>
              <a:t> </a:t>
            </a:r>
            <a:r>
              <a:rPr lang="en-US" sz="2900" dirty="0" smtClean="0"/>
              <a:t>World</a:t>
            </a:r>
          </a:p>
          <a:p>
            <a:pPr marL="0" indent="0">
              <a:buNone/>
            </a:pPr>
            <a:r>
              <a:rPr lang="en-US" sz="2000" dirty="0">
                <a:hlinkClick r:id="rId3"/>
              </a:rPr>
              <a:t>https://youtu.be/o2uy-</a:t>
            </a:r>
            <a:r>
              <a:rPr lang="en-US" sz="2000" dirty="0" smtClean="0">
                <a:hlinkClick r:id="rId3"/>
              </a:rPr>
              <a:t>EW2Dmc</a:t>
            </a:r>
            <a:endParaRPr lang="en-US" sz="2000" dirty="0" smtClean="0"/>
          </a:p>
          <a:p>
            <a:pPr marL="0" indent="0">
              <a:buNone/>
            </a:pPr>
            <a:r>
              <a:rPr lang="en-US" sz="2900" dirty="0" smtClean="0"/>
              <a:t>Mom </a:t>
            </a:r>
            <a:r>
              <a:rPr lang="en-US" sz="2900" dirty="0" smtClean="0"/>
              <a:t>Jeans</a:t>
            </a:r>
          </a:p>
          <a:p>
            <a:pPr marL="0" indent="0">
              <a:buNone/>
            </a:pPr>
            <a:r>
              <a:rPr lang="en-US" sz="2000" dirty="0">
                <a:hlinkClick r:id="rId4"/>
              </a:rPr>
              <a:t>https://youtu.be/</a:t>
            </a:r>
            <a:r>
              <a:rPr lang="en-US" sz="2000" dirty="0" smtClean="0">
                <a:hlinkClick r:id="rId4"/>
              </a:rPr>
              <a:t>2aVxNH6iN9I</a:t>
            </a:r>
            <a:endParaRPr lang="en-US" sz="2000" dirty="0" smtClean="0"/>
          </a:p>
          <a:p>
            <a:pPr marL="0" indent="0">
              <a:buNone/>
            </a:pPr>
            <a:r>
              <a:rPr lang="en-US" sz="2900" dirty="0" smtClean="0"/>
              <a:t>Palin</a:t>
            </a:r>
          </a:p>
          <a:p>
            <a:pPr marL="0" indent="0">
              <a:buNone/>
            </a:pPr>
            <a:r>
              <a:rPr lang="en-US" sz="1900" dirty="0" smtClean="0">
                <a:hlinkClick r:id="rId5"/>
              </a:rPr>
              <a:t>https</a:t>
            </a:r>
            <a:r>
              <a:rPr lang="en-US" sz="1900" dirty="0">
                <a:hlinkClick r:id="rId5"/>
              </a:rPr>
              <a:t>://youtu.be/_0vVKZL-</a:t>
            </a:r>
            <a:r>
              <a:rPr lang="en-US" sz="1900" dirty="0" smtClean="0">
                <a:hlinkClick r:id="rId5"/>
              </a:rPr>
              <a:t>Z7I</a:t>
            </a:r>
            <a:endParaRPr lang="en-US" sz="1900" dirty="0" smtClean="0"/>
          </a:p>
          <a:p>
            <a:pPr marL="0" indent="0">
              <a:buNone/>
            </a:pPr>
            <a:r>
              <a:rPr lang="en-US" sz="2900" dirty="0" smtClean="0"/>
              <a:t>The </a:t>
            </a:r>
            <a:r>
              <a:rPr lang="en-US" sz="2900" dirty="0" smtClean="0"/>
              <a:t>Californians</a:t>
            </a:r>
          </a:p>
          <a:p>
            <a:pPr marL="0" indent="0">
              <a:buNone/>
            </a:pPr>
            <a:r>
              <a:rPr lang="en-US" sz="1900" dirty="0">
                <a:hlinkClick r:id="rId6"/>
              </a:rPr>
              <a:t>https://youtu.be/</a:t>
            </a:r>
            <a:r>
              <a:rPr lang="en-US" sz="1900" dirty="0" smtClean="0">
                <a:hlinkClick r:id="rId6"/>
              </a:rPr>
              <a:t>wC2fdRnBEoY</a:t>
            </a:r>
            <a:endParaRPr lang="en-US" sz="1900" dirty="0" smtClean="0"/>
          </a:p>
          <a:p>
            <a:pPr marL="0" indent="0">
              <a:buNone/>
            </a:pPr>
            <a:r>
              <a:rPr lang="en-US" sz="2900" dirty="0" smtClean="0"/>
              <a:t>Barry </a:t>
            </a:r>
            <a:r>
              <a:rPr lang="en-US" sz="2900" dirty="0" smtClean="0"/>
              <a:t>Gibb Talk Show</a:t>
            </a:r>
          </a:p>
          <a:p>
            <a:pPr marL="0" indent="0">
              <a:buNone/>
            </a:pPr>
            <a:r>
              <a:rPr lang="en-US" sz="2000" dirty="0">
                <a:hlinkClick r:id="rId7"/>
              </a:rPr>
              <a:t>https://youtu.be/</a:t>
            </a:r>
            <a:r>
              <a:rPr lang="en-US" sz="2000" dirty="0" smtClean="0">
                <a:hlinkClick r:id="rId7"/>
              </a:rPr>
              <a:t>6_Ea5a19jTc</a:t>
            </a:r>
            <a:endParaRPr lang="en-US" sz="2000" dirty="0" smtClean="0"/>
          </a:p>
          <a:p>
            <a:pPr marL="0" indent="0">
              <a:buNone/>
            </a:pPr>
            <a:r>
              <a:rPr lang="en-US" sz="2900" dirty="0" smtClean="0"/>
              <a:t>Family </a:t>
            </a:r>
            <a:r>
              <a:rPr lang="en-US" sz="2900" dirty="0" smtClean="0"/>
              <a:t>feud</a:t>
            </a:r>
          </a:p>
          <a:p>
            <a:pPr marL="0" indent="0">
              <a:buNone/>
            </a:pPr>
            <a:r>
              <a:rPr lang="en-US" sz="2000" dirty="0">
                <a:hlinkClick r:id="rId8"/>
              </a:rPr>
              <a:t>https://youtu.be/</a:t>
            </a:r>
            <a:r>
              <a:rPr lang="en-US" sz="2000" dirty="0" smtClean="0">
                <a:hlinkClick r:id="rId8"/>
              </a:rPr>
              <a:t>eZ6_vAXNcxQ</a:t>
            </a:r>
            <a:endParaRPr lang="en-US" sz="2000" dirty="0" smtClean="0"/>
          </a:p>
          <a:p>
            <a:pPr marL="0" indent="0">
              <a:buNone/>
            </a:pPr>
            <a:endParaRPr lang="en-US" sz="2200" dirty="0"/>
          </a:p>
          <a:p>
            <a:endParaRPr lang="en-US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sz="quarter" idx="13"/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5600" y="1828800"/>
            <a:ext cx="1529012" cy="1549400"/>
          </a:xfr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5964" y="3657600"/>
            <a:ext cx="3302000" cy="24384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5964" y="1108364"/>
            <a:ext cx="1829497" cy="2400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60333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Original Sketch Comedy!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0600" y="2313709"/>
            <a:ext cx="2819400" cy="3553691"/>
          </a:xfrm>
        </p:spPr>
        <p:txBody>
          <a:bodyPr>
            <a:normAutofit/>
          </a:bodyPr>
          <a:lstStyle/>
          <a:p>
            <a:r>
              <a:rPr lang="en-US" dirty="0" smtClean="0"/>
              <a:t>Abbott &amp;</a:t>
            </a:r>
            <a:r>
              <a:rPr lang="en-US" dirty="0"/>
              <a:t> </a:t>
            </a:r>
            <a:r>
              <a:rPr lang="en-US" dirty="0" smtClean="0"/>
              <a:t>Costello “Who’s on First?”</a:t>
            </a:r>
          </a:p>
          <a:p>
            <a:pPr marL="0" indent="0">
              <a:buNone/>
            </a:pPr>
            <a:r>
              <a:rPr lang="en-US" sz="1700" dirty="0">
                <a:hlinkClick r:id="rId2"/>
              </a:rPr>
              <a:t>http://</a:t>
            </a:r>
            <a:r>
              <a:rPr lang="en-US" sz="1700" dirty="0" smtClean="0">
                <a:hlinkClick r:id="rId2"/>
              </a:rPr>
              <a:t>youtu.be/kTcRRaXV-fg</a:t>
            </a:r>
            <a:endParaRPr lang="en-US" sz="1700" dirty="0" smtClean="0"/>
          </a:p>
          <a:p>
            <a:endParaRPr lang="en-US" dirty="0"/>
          </a:p>
          <a:p>
            <a:r>
              <a:rPr lang="en-US" dirty="0" smtClean="0"/>
              <a:t>Abbott </a:t>
            </a:r>
            <a:r>
              <a:rPr lang="en-US" dirty="0"/>
              <a:t>&amp; Costello “Explain The Stimulus Plan”</a:t>
            </a:r>
          </a:p>
          <a:p>
            <a:pPr marL="0" indent="0">
              <a:buNone/>
            </a:pPr>
            <a:r>
              <a:rPr lang="en-US" sz="1600" dirty="0">
                <a:hlinkClick r:id="rId3"/>
              </a:rPr>
              <a:t>http://youtu.be/6ib9N7L9y08</a:t>
            </a:r>
            <a:endParaRPr lang="en-US" sz="1600" dirty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2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6255" y="2514600"/>
            <a:ext cx="4321937" cy="2813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00668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5023" y="817583"/>
            <a:ext cx="6965245" cy="935018"/>
          </a:xfrm>
        </p:spPr>
        <p:txBody>
          <a:bodyPr/>
          <a:lstStyle/>
          <a:p>
            <a:r>
              <a:rPr lang="en-US" dirty="0" smtClean="0"/>
              <a:t>I Love Lucy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>
          <a:xfrm>
            <a:off x="4419600" y="2057400"/>
            <a:ext cx="3733800" cy="4114799"/>
          </a:xfrm>
        </p:spPr>
        <p:txBody>
          <a:bodyPr>
            <a:normAutofit/>
          </a:bodyPr>
          <a:lstStyle/>
          <a:p>
            <a:r>
              <a:rPr lang="en-US" dirty="0" smtClean="0"/>
              <a:t>Job Switching </a:t>
            </a:r>
          </a:p>
          <a:p>
            <a:r>
              <a:rPr lang="en-US" sz="1600" dirty="0">
                <a:hlinkClick r:id="rId2"/>
              </a:rPr>
              <a:t>https://youtu.be/</a:t>
            </a:r>
            <a:r>
              <a:rPr lang="en-US" sz="1600" dirty="0" smtClean="0">
                <a:hlinkClick r:id="rId2"/>
              </a:rPr>
              <a:t>Jm1VEO9C4VQ</a:t>
            </a:r>
            <a:endParaRPr lang="en-US" sz="1600" dirty="0" smtClean="0"/>
          </a:p>
          <a:p>
            <a:endParaRPr lang="en-US" sz="1600" dirty="0" smtClean="0"/>
          </a:p>
          <a:p>
            <a:r>
              <a:rPr lang="en-US" dirty="0" err="1" smtClean="0"/>
              <a:t>Vitameatavegamin</a:t>
            </a:r>
            <a:endParaRPr lang="en-US" dirty="0" smtClean="0"/>
          </a:p>
          <a:p>
            <a:r>
              <a:rPr lang="en-US" sz="1600" dirty="0">
                <a:hlinkClick r:id="rId3"/>
              </a:rPr>
              <a:t>https://youtu.be/</a:t>
            </a:r>
            <a:r>
              <a:rPr lang="en-US" sz="1600" dirty="0" smtClean="0">
                <a:hlinkClick r:id="rId3"/>
              </a:rPr>
              <a:t>q2Z264w9_2Q</a:t>
            </a:r>
            <a:endParaRPr lang="en-US" sz="1600" dirty="0" smtClean="0"/>
          </a:p>
          <a:p>
            <a:endParaRPr lang="en-US" sz="1600" dirty="0"/>
          </a:p>
          <a:p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1828800"/>
            <a:ext cx="3124200" cy="4070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91879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5023" y="817583"/>
            <a:ext cx="6965245" cy="935018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Step 1: Keep a Comedy Diary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0600" y="1905000"/>
            <a:ext cx="7239000" cy="4267199"/>
          </a:xfrm>
        </p:spPr>
        <p:txBody>
          <a:bodyPr>
            <a:normAutofit/>
          </a:bodyPr>
          <a:lstStyle/>
          <a:p>
            <a:r>
              <a:rPr lang="en-US" dirty="0" smtClean="0"/>
              <a:t>Carry </a:t>
            </a:r>
            <a:r>
              <a:rPr lang="en-US" dirty="0"/>
              <a:t>a notebook around with you for at least a week and write </a:t>
            </a:r>
            <a:r>
              <a:rPr lang="en-US" dirty="0" smtClean="0"/>
              <a:t>down </a:t>
            </a:r>
            <a:r>
              <a:rPr lang="en-US" dirty="0"/>
              <a:t>anything you see or hear that makes you smile or laugh. </a:t>
            </a:r>
            <a:r>
              <a:rPr lang="en-US" dirty="0" smtClean="0"/>
              <a:t>Write the details!</a:t>
            </a:r>
            <a:endParaRPr lang="en-US" dirty="0"/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When you laughed, was it at </a:t>
            </a:r>
            <a:r>
              <a:rPr lang="en-US" dirty="0" smtClean="0"/>
              <a:t>something/someone? </a:t>
            </a:r>
            <a:endParaRPr lang="en-US" dirty="0"/>
          </a:p>
          <a:p>
            <a:r>
              <a:rPr lang="en-US" dirty="0"/>
              <a:t>Why did you laugh? Was it something visual? </a:t>
            </a:r>
          </a:p>
          <a:p>
            <a:r>
              <a:rPr lang="en-US" dirty="0" smtClean="0"/>
              <a:t>Maybe the words sounded funny? </a:t>
            </a:r>
            <a:endParaRPr lang="en-US" dirty="0"/>
          </a:p>
          <a:p>
            <a:r>
              <a:rPr lang="en-US" dirty="0"/>
              <a:t>Or was it because the joke reminded you of something funny in your own life? </a:t>
            </a:r>
            <a:endParaRPr lang="en-US" dirty="0" smtClean="0"/>
          </a:p>
          <a:p>
            <a:r>
              <a:rPr lang="en-US" dirty="0" smtClean="0"/>
              <a:t>Be specific as to why you laughed.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85928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Step 2: Narrowing the ideas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9200" y="2119257"/>
            <a:ext cx="6781800" cy="3603812"/>
          </a:xfrm>
        </p:spPr>
        <p:txBody>
          <a:bodyPr>
            <a:normAutofit/>
          </a:bodyPr>
          <a:lstStyle/>
          <a:p>
            <a:r>
              <a:rPr lang="en-US" sz="2800" dirty="0"/>
              <a:t>After collecting ideas, pick the 3 best ideas and throw all the other ideas in the </a:t>
            </a:r>
            <a:r>
              <a:rPr lang="en-US" sz="2800" dirty="0" smtClean="0"/>
              <a:t>trash.</a:t>
            </a:r>
          </a:p>
          <a:p>
            <a:endParaRPr lang="en-US" sz="2000" dirty="0"/>
          </a:p>
          <a:p>
            <a:r>
              <a:rPr lang="en-US" sz="2800" dirty="0" smtClean="0"/>
              <a:t>Do this by looking throughout the diary and look for the best comedic potential.</a:t>
            </a:r>
          </a:p>
          <a:p>
            <a:pPr marL="0" indent="0">
              <a:buNone/>
            </a:pPr>
            <a:r>
              <a:rPr lang="en-US" sz="2800" dirty="0" smtClean="0"/>
              <a:t> </a:t>
            </a:r>
            <a:endParaRPr lang="en-US" sz="2000" dirty="0"/>
          </a:p>
          <a:p>
            <a:r>
              <a:rPr lang="en-US" sz="2800" dirty="0" smtClean="0"/>
              <a:t>What stands out? What is different? </a:t>
            </a:r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69112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Step 3: Add Titles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3000" y="2119256"/>
            <a:ext cx="6781800" cy="3824343"/>
          </a:xfrm>
        </p:spPr>
        <p:txBody>
          <a:bodyPr>
            <a:normAutofit/>
          </a:bodyPr>
          <a:lstStyle/>
          <a:p>
            <a:r>
              <a:rPr lang="en-US" sz="2800" dirty="0"/>
              <a:t>Now think of a title for each idea and write the title at the top of three separate pages</a:t>
            </a:r>
            <a:r>
              <a:rPr lang="en-US" sz="2800" dirty="0" smtClean="0"/>
              <a:t>.</a:t>
            </a:r>
          </a:p>
          <a:p>
            <a:endParaRPr lang="en-US" sz="2800" dirty="0"/>
          </a:p>
          <a:p>
            <a:r>
              <a:rPr lang="en-US" sz="2800" dirty="0" smtClean="0"/>
              <a:t>The Titles should be short and simple AND do not have to necessary have to directly represent what actually happened in the event.</a:t>
            </a:r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82638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5023" y="817583"/>
            <a:ext cx="6965245" cy="937476"/>
          </a:xfrm>
        </p:spPr>
        <p:txBody>
          <a:bodyPr/>
          <a:lstStyle/>
          <a:p>
            <a:r>
              <a:rPr lang="en-US" dirty="0" smtClean="0"/>
              <a:t>Step 4: Brainstorm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6800" y="1752600"/>
            <a:ext cx="7086600" cy="4495800"/>
          </a:xfrm>
        </p:spPr>
        <p:txBody>
          <a:bodyPr>
            <a:normAutofit/>
          </a:bodyPr>
          <a:lstStyle/>
          <a:p>
            <a:r>
              <a:rPr lang="en-US" dirty="0" smtClean="0"/>
              <a:t>Write down </a:t>
            </a:r>
            <a:r>
              <a:rPr lang="en-US" dirty="0"/>
              <a:t>everything you can think of connected to </a:t>
            </a:r>
            <a:r>
              <a:rPr lang="en-US" dirty="0" smtClean="0"/>
              <a:t>the event which originally took place.</a:t>
            </a:r>
          </a:p>
          <a:p>
            <a:r>
              <a:rPr lang="en-US" dirty="0" smtClean="0"/>
              <a:t>List </a:t>
            </a:r>
            <a:r>
              <a:rPr lang="en-US" dirty="0"/>
              <a:t>everything you can think </a:t>
            </a:r>
            <a:r>
              <a:rPr lang="en-US" dirty="0" smtClean="0"/>
              <a:t>of including…</a:t>
            </a:r>
          </a:p>
          <a:p>
            <a:pPr lvl="1"/>
            <a:r>
              <a:rPr lang="en-US" dirty="0" smtClean="0"/>
              <a:t>Words / phrases / related subjects</a:t>
            </a:r>
          </a:p>
          <a:p>
            <a:pPr lvl="1"/>
            <a:r>
              <a:rPr lang="en-US" dirty="0" smtClean="0"/>
              <a:t>(2 minutes – go)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Now, choose 3 </a:t>
            </a:r>
            <a:r>
              <a:rPr lang="en-US" dirty="0"/>
              <a:t>settings, 5 characters, and 3 conflicts for </a:t>
            </a:r>
            <a:r>
              <a:rPr lang="en-US" dirty="0" smtClean="0"/>
              <a:t>each title/idea.</a:t>
            </a:r>
          </a:p>
          <a:p>
            <a:pPr lvl="1"/>
            <a:r>
              <a:rPr lang="en-US" dirty="0" smtClean="0"/>
              <a:t>(2 minutes – go)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61576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5023" y="817583"/>
            <a:ext cx="6965245" cy="935018"/>
          </a:xfrm>
        </p:spPr>
        <p:txBody>
          <a:bodyPr/>
          <a:lstStyle/>
          <a:p>
            <a:r>
              <a:rPr lang="en-US" dirty="0" smtClean="0"/>
              <a:t>Step 5: Selection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6800" y="1828800"/>
            <a:ext cx="7086600" cy="4267200"/>
          </a:xfrm>
        </p:spPr>
        <p:txBody>
          <a:bodyPr>
            <a:normAutofit/>
          </a:bodyPr>
          <a:lstStyle/>
          <a:p>
            <a:r>
              <a:rPr lang="en-US" dirty="0" smtClean="0"/>
              <a:t>Now look at all three ideas.  Review the brainstorming and possible settings, characters and conflicts for each.</a:t>
            </a:r>
          </a:p>
          <a:p>
            <a:r>
              <a:rPr lang="en-US" dirty="0" smtClean="0"/>
              <a:t>Pick the </a:t>
            </a:r>
            <a:r>
              <a:rPr lang="en-US" dirty="0"/>
              <a:t>one </a:t>
            </a:r>
            <a:r>
              <a:rPr lang="en-US" dirty="0" smtClean="0"/>
              <a:t>that appears to have the best </a:t>
            </a:r>
            <a:r>
              <a:rPr lang="en-US" dirty="0"/>
              <a:t>comic potential and put it on the top </a:t>
            </a:r>
            <a:r>
              <a:rPr lang="en-US" dirty="0" smtClean="0"/>
              <a:t>of </a:t>
            </a:r>
            <a:r>
              <a:rPr lang="en-US" dirty="0"/>
              <a:t>the pile. </a:t>
            </a:r>
            <a:r>
              <a:rPr lang="en-US" dirty="0" smtClean="0"/>
              <a:t>Put at #1 at the TOP. (#2 and the second best and #3 on the third best)</a:t>
            </a:r>
            <a:endParaRPr lang="en-US" dirty="0"/>
          </a:p>
          <a:p>
            <a:r>
              <a:rPr lang="en-US" dirty="0"/>
              <a:t> </a:t>
            </a:r>
            <a:r>
              <a:rPr lang="en-US" dirty="0" smtClean="0"/>
              <a:t>Now, SELECT (by circling)  1 </a:t>
            </a:r>
            <a:r>
              <a:rPr lang="en-US" dirty="0"/>
              <a:t>setting, 3 characters and 1-2 </a:t>
            </a:r>
            <a:r>
              <a:rPr lang="en-US" dirty="0" smtClean="0"/>
              <a:t>conflicts for this idea.</a:t>
            </a:r>
          </a:p>
          <a:p>
            <a:r>
              <a:rPr lang="en-US" dirty="0" smtClean="0"/>
              <a:t>This will be the idea you will write your sketch for. 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93108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5023" y="817583"/>
            <a:ext cx="6965245" cy="935018"/>
          </a:xfrm>
        </p:spPr>
        <p:txBody>
          <a:bodyPr/>
          <a:lstStyle/>
          <a:p>
            <a:r>
              <a:rPr lang="en-US" dirty="0" smtClean="0"/>
              <a:t>Step 6: </a:t>
            </a:r>
            <a:r>
              <a:rPr lang="en-US" dirty="0"/>
              <a:t>Write the Sketch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3000" y="2057400"/>
            <a:ext cx="6781800" cy="3962400"/>
          </a:xfrm>
        </p:spPr>
        <p:txBody>
          <a:bodyPr>
            <a:normAutofit/>
          </a:bodyPr>
          <a:lstStyle/>
          <a:p>
            <a:r>
              <a:rPr lang="en-US" dirty="0"/>
              <a:t>Now you can take the chosen </a:t>
            </a:r>
            <a:r>
              <a:rPr lang="en-US" dirty="0" smtClean="0"/>
              <a:t>idea </a:t>
            </a:r>
            <a:r>
              <a:rPr lang="en-US" dirty="0"/>
              <a:t>and begin </a:t>
            </a:r>
            <a:r>
              <a:rPr lang="en-US" dirty="0" smtClean="0"/>
              <a:t>writing your sketch. </a:t>
            </a:r>
            <a:r>
              <a:rPr lang="en-US" dirty="0"/>
              <a:t>When writing, it is always best to work with a </a:t>
            </a:r>
            <a:r>
              <a:rPr lang="en-US" dirty="0" smtClean="0"/>
              <a:t>partner </a:t>
            </a:r>
            <a:r>
              <a:rPr lang="en-US" dirty="0"/>
              <a:t>or a group of people to bounce ideas off one another. </a:t>
            </a:r>
            <a:endParaRPr lang="en-US" dirty="0" smtClean="0"/>
          </a:p>
          <a:p>
            <a:endParaRPr lang="en-US" sz="1600" dirty="0" smtClean="0"/>
          </a:p>
          <a:p>
            <a:r>
              <a:rPr lang="en-US" dirty="0" smtClean="0"/>
              <a:t>Review the types </a:t>
            </a:r>
            <a:r>
              <a:rPr lang="en-US" dirty="0"/>
              <a:t>of sketches </a:t>
            </a:r>
            <a:r>
              <a:rPr lang="en-US" dirty="0" smtClean="0"/>
              <a:t> (next slide)</a:t>
            </a:r>
          </a:p>
          <a:p>
            <a:endParaRPr lang="en-US" sz="1600" dirty="0"/>
          </a:p>
          <a:p>
            <a:r>
              <a:rPr lang="en-US" dirty="0" smtClean="0"/>
              <a:t>Include the elements </a:t>
            </a:r>
            <a:r>
              <a:rPr lang="en-US" dirty="0"/>
              <a:t>of comedy, farce, tragedy and melodrama into the sketch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29375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Pushpin">
  <a:themeElements>
    <a:clrScheme name="Custom 3">
      <a:dk1>
        <a:sysClr val="windowText" lastClr="000000"/>
      </a:dk1>
      <a:lt1>
        <a:sysClr val="window" lastClr="FFFFFF"/>
      </a:lt1>
      <a:dk2>
        <a:srgbClr val="242852"/>
      </a:dk2>
      <a:lt2>
        <a:srgbClr val="C00000"/>
      </a:lt2>
      <a:accent1>
        <a:srgbClr val="3EBBF0"/>
      </a:accent1>
      <a:accent2>
        <a:srgbClr val="FFC000"/>
      </a:accent2>
      <a:accent3>
        <a:srgbClr val="BFBFBF"/>
      </a:accent3>
      <a:accent4>
        <a:srgbClr val="C00000"/>
      </a:accent4>
      <a:accent5>
        <a:srgbClr val="8BD6F6"/>
      </a:accent5>
      <a:accent6>
        <a:srgbClr val="9D90A0"/>
      </a:accent6>
      <a:hlink>
        <a:srgbClr val="9454C3"/>
      </a:hlink>
      <a:folHlink>
        <a:srgbClr val="3EBBF0"/>
      </a:folHlink>
    </a:clrScheme>
    <a:fontScheme name="Pushpin">
      <a:majorFont>
        <a:latin typeface="Constantia"/>
        <a:ea typeface=""/>
        <a:cs typeface=""/>
        <a:font script="Jpan" typeface="HGS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ushpin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  <a:lumMod val="100000"/>
              </a:schemeClr>
            </a:gs>
            <a:gs pos="40000">
              <a:schemeClr val="phClr">
                <a:tint val="60000"/>
                <a:satMod val="130000"/>
                <a:lumMod val="100000"/>
              </a:schemeClr>
            </a:gs>
            <a:gs pos="100000">
              <a:schemeClr val="phClr">
                <a:tint val="96000"/>
                <a:lumMod val="108000"/>
              </a:schemeClr>
            </a:gs>
          </a:gsLst>
          <a:lin ang="5400000" scaled="0"/>
        </a:gradFill>
        <a:gradFill rotWithShape="1">
          <a:gsLst>
            <a:gs pos="0">
              <a:schemeClr val="phClr"/>
            </a:gs>
            <a:gs pos="100000">
              <a:schemeClr val="phClr">
                <a:shade val="76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80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38100" dir="4800000" sx="98000" sy="98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38100" dist="38100" dir="4800000" sx="96000" sy="96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240000"/>
            </a:lightRig>
          </a:scene3d>
          <a:sp3d>
            <a:bevelT w="28575" h="28575"/>
          </a:sp3d>
        </a:effectStyle>
      </a:effectStyleLst>
      <a:bgFillStyleLst>
        <a:solidFill>
          <a:schemeClr val="phClr">
            <a:tint val="93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satMod val="140000"/>
                <a:lumMod val="50000"/>
              </a:schemeClr>
              <a:schemeClr val="phClr">
                <a:tint val="95000"/>
                <a:satMod val="180000"/>
                <a:lumMod val="16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  <a:shade val="90000"/>
                <a:satMod val="120000"/>
                <a:lumMod val="54000"/>
              </a:schemeClr>
              <a:schemeClr val="phClr">
                <a:tint val="80000"/>
                <a:satMod val="160000"/>
                <a:lumMod val="14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Pushpin</Template>
  <TotalTime>1428</TotalTime>
  <Words>1216</Words>
  <Application>Microsoft Macintosh PowerPoint</Application>
  <PresentationFormat>On-screen Show (4:3)</PresentationFormat>
  <Paragraphs>171</Paragraphs>
  <Slides>19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Pushpin</vt:lpstr>
      <vt:lpstr>SKETCH COMEDY</vt:lpstr>
      <vt:lpstr>Original Sketch Comedy!</vt:lpstr>
      <vt:lpstr>I Love Lucy</vt:lpstr>
      <vt:lpstr>Step 1: Keep a Comedy Diary</vt:lpstr>
      <vt:lpstr>Step 2: Narrowing the ideas</vt:lpstr>
      <vt:lpstr>Step 3: Add Titles</vt:lpstr>
      <vt:lpstr>Step 4: Brainstorm</vt:lpstr>
      <vt:lpstr>Step 5: Selection</vt:lpstr>
      <vt:lpstr>Step 6: Write the Sketch</vt:lpstr>
      <vt:lpstr>Types of Sketches</vt:lpstr>
      <vt:lpstr>Step 7: Edit the Sketch</vt:lpstr>
      <vt:lpstr>Step 8: Sleep on It!</vt:lpstr>
      <vt:lpstr>Helpful Hints</vt:lpstr>
      <vt:lpstr>Helpful Hints</vt:lpstr>
      <vt:lpstr>Helpful Hints</vt:lpstr>
      <vt:lpstr>AND REMEMBER….</vt:lpstr>
      <vt:lpstr>The Carol Burnett Show</vt:lpstr>
      <vt:lpstr>Saturday Night Live</vt:lpstr>
      <vt:lpstr>Saturday Night Live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Nicole Voss</cp:lastModifiedBy>
  <cp:revision>45</cp:revision>
  <dcterms:created xsi:type="dcterms:W3CDTF">2014-06-17T20:44:09Z</dcterms:created>
  <dcterms:modified xsi:type="dcterms:W3CDTF">2018-10-21T20:43:56Z</dcterms:modified>
</cp:coreProperties>
</file>